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5" r:id="rId6"/>
    <p:sldId id="260" r:id="rId7"/>
    <p:sldId id="259" r:id="rId8"/>
    <p:sldId id="262" r:id="rId9"/>
    <p:sldId id="263" r:id="rId10"/>
    <p:sldId id="268" r:id="rId11"/>
    <p:sldId id="264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31-Aug-22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A5FE2-9BFC-E461-B9B7-69D845332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Wireless</a:t>
            </a:r>
            <a:br>
              <a:rPr lang="en-US" dirty="0"/>
            </a:br>
            <a:r>
              <a:rPr lang="en-US" dirty="0"/>
              <a:t>derailleur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D769D2-79E7-4FB4-741B-9B4D8575C5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Ian Raúl Huerta Gutiérrez	A01228044</a:t>
            </a:r>
          </a:p>
          <a:p>
            <a:r>
              <a:rPr lang="en-US" dirty="0"/>
              <a:t>Project of Mechatronics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1590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5E872-F0A2-FBDB-548B-2C51738C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cap="all" dirty="0"/>
              <a:t>V-Model</a:t>
            </a:r>
            <a:br>
              <a:rPr lang="en-US" sz="3800" cap="all" dirty="0"/>
            </a:br>
            <a:r>
              <a:rPr lang="en-US" sz="3800" cap="all" dirty="0"/>
              <a:t>Development process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8399864-8A2F-2340-0A1A-1485DF89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41" y="1340841"/>
            <a:ext cx="5503786" cy="4375510"/>
          </a:xfrm>
          <a:prstGeom prst="rect">
            <a:avLst/>
          </a:prstGeom>
        </p:spPr>
      </p:pic>
      <p:sp>
        <p:nvSpPr>
          <p:cNvPr id="7" name="CuadroTexto 11">
            <a:extLst>
              <a:ext uri="{FF2B5EF4-FFF2-40B4-BE49-F238E27FC236}">
                <a16:creationId xmlns:a16="http://schemas.microsoft.com/office/drawing/2014/main" id="{125D3700-5DB0-6787-8533-E8FC9F5C7B90}"/>
              </a:ext>
            </a:extLst>
          </p:cNvPr>
          <p:cNvSpPr txBox="1"/>
          <p:nvPr/>
        </p:nvSpPr>
        <p:spPr>
          <a:xfrm>
            <a:off x="1138371" y="5786363"/>
            <a:ext cx="297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GeeksForGeeks</a:t>
            </a:r>
            <a:r>
              <a:rPr lang="es-MX" sz="14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25347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ABE315-F934-B058-B5D3-228649A29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01464" y="331935"/>
            <a:ext cx="11490536" cy="623187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F9D9E4-93EC-EE4E-6351-C934EAA0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178" y="4838351"/>
            <a:ext cx="3763161" cy="1485900"/>
          </a:xfrm>
        </p:spPr>
        <p:txBody>
          <a:bodyPr/>
          <a:lstStyle/>
          <a:p>
            <a:r>
              <a:rPr lang="en-US" dirty="0"/>
              <a:t>Engineering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42786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2978-8902-52CE-4A71-265DDD17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5592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094E-359D-5F9C-C4F4-7328ED62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8A23-4DB3-9BCF-05D1-3F99FE1D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24B0A-07AF-54F4-596D-5D8E6D35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objective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7DC467-6B4A-5B72-360C-8B7E9DF2C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wireless rear derailleur while conducting necessary research.</a:t>
            </a:r>
          </a:p>
          <a:p>
            <a:r>
              <a:rPr lang="en-US" dirty="0"/>
              <a:t>Try to keep the most original components for the solution.</a:t>
            </a:r>
          </a:p>
          <a:p>
            <a:r>
              <a:rPr lang="en-US" dirty="0"/>
              <a:t>Manufacture a working prototype.</a:t>
            </a:r>
          </a:p>
          <a:p>
            <a:r>
              <a:rPr lang="en-US" dirty="0"/>
              <a:t>Produce a solution cheaper than current competitors.</a:t>
            </a:r>
          </a:p>
          <a:p>
            <a:r>
              <a:rPr lang="en-US" dirty="0"/>
              <a:t>Practice correct documentation of a project.</a:t>
            </a:r>
          </a:p>
        </p:txBody>
      </p:sp>
    </p:spTree>
    <p:extLst>
      <p:ext uri="{BB962C8B-B14F-4D97-AF65-F5344CB8AC3E}">
        <p14:creationId xmlns:p14="http://schemas.microsoft.com/office/powerpoint/2010/main" val="377086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74B3F-4A9C-4B33-CF33-2D11A121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Problem</a:t>
            </a:r>
            <a:endParaRPr lang="es-MX" dirty="0"/>
          </a:p>
        </p:txBody>
      </p:sp>
      <p:pic>
        <p:nvPicPr>
          <p:cNvPr id="12" name="Picture 2" descr="Professionelles Cockpit | BIKE">
            <a:extLst>
              <a:ext uri="{FF2B5EF4-FFF2-40B4-BE49-F238E27FC236}">
                <a16:creationId xmlns:a16="http://schemas.microsoft.com/office/drawing/2014/main" id="{A13C5CEC-4364-F2F5-A945-CA84923D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33" y="3089416"/>
            <a:ext cx="3927753" cy="220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50E1EA3-F0C9-8A63-9395-B863E66DED0B}"/>
              </a:ext>
            </a:extLst>
          </p:cNvPr>
          <p:cNvSpPr txBox="1"/>
          <p:nvPr/>
        </p:nvSpPr>
        <p:spPr>
          <a:xfrm>
            <a:off x="6792334" y="5273059"/>
            <a:ext cx="297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Bike</a:t>
            </a:r>
            <a:r>
              <a:rPr lang="es-MX" sz="1400" dirty="0"/>
              <a:t> </a:t>
            </a:r>
            <a:r>
              <a:rPr lang="es-MX" sz="1400" dirty="0" err="1"/>
              <a:t>Magazin</a:t>
            </a:r>
            <a:r>
              <a:rPr lang="es-MX" sz="1400" dirty="0"/>
              <a:t>, 2010</a:t>
            </a:r>
          </a:p>
        </p:txBody>
      </p:sp>
      <p:pic>
        <p:nvPicPr>
          <p:cNvPr id="3078" name="Picture 6" descr="Bike Shifters | REI Co-op">
            <a:extLst>
              <a:ext uri="{FF2B5EF4-FFF2-40B4-BE49-F238E27FC236}">
                <a16:creationId xmlns:a16="http://schemas.microsoft.com/office/drawing/2014/main" id="{9C5E7EF6-A59C-67D2-BE80-A35634CE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33" y="2972712"/>
            <a:ext cx="2811634" cy="161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4C71ACD-CDCB-833A-03D6-38D8AAFD2805}"/>
              </a:ext>
            </a:extLst>
          </p:cNvPr>
          <p:cNvCxnSpPr/>
          <p:nvPr/>
        </p:nvCxnSpPr>
        <p:spPr>
          <a:xfrm flipH="1">
            <a:off x="7304648" y="2999938"/>
            <a:ext cx="1624613" cy="661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ED6DF12-49E9-E40A-2D49-2BF90482350F}"/>
              </a:ext>
            </a:extLst>
          </p:cNvPr>
          <p:cNvCxnSpPr/>
          <p:nvPr/>
        </p:nvCxnSpPr>
        <p:spPr>
          <a:xfrm flipH="1" flipV="1">
            <a:off x="7304648" y="3972488"/>
            <a:ext cx="1621285" cy="61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9872F53-8B65-A8FA-A984-A7EA4BD122A6}"/>
              </a:ext>
            </a:extLst>
          </p:cNvPr>
          <p:cNvSpPr txBox="1"/>
          <p:nvPr/>
        </p:nvSpPr>
        <p:spPr>
          <a:xfrm>
            <a:off x="10331750" y="4583011"/>
            <a:ext cx="297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MicroShift</a:t>
            </a:r>
            <a:r>
              <a:rPr lang="es-MX" sz="1400" dirty="0"/>
              <a:t>, 2020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62ED3BA-0CBC-F31B-5C3E-A4B9FCE53090}"/>
              </a:ext>
            </a:extLst>
          </p:cNvPr>
          <p:cNvSpPr txBox="1">
            <a:spLocks/>
          </p:cNvSpPr>
          <p:nvPr/>
        </p:nvSpPr>
        <p:spPr>
          <a:xfrm>
            <a:off x="1482824" y="1687438"/>
            <a:ext cx="2667713" cy="44847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Clutter cockpit due to the presence of many cables.</a:t>
            </a:r>
          </a:p>
          <a:p>
            <a:r>
              <a:rPr lang="en-US" dirty="0"/>
              <a:t>Some applications such as enduro racing and dirt jumpers require as less cables as possible to perform tricks.</a:t>
            </a:r>
          </a:p>
          <a:p>
            <a:r>
              <a:rPr lang="en-US" dirty="0"/>
              <a:t>Adjusting cable tension on the go is time consuming and might require tools.</a:t>
            </a:r>
          </a:p>
          <a:p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9AF464-A7C6-ABA1-53A8-551BE11F87AD}"/>
              </a:ext>
            </a:extLst>
          </p:cNvPr>
          <p:cNvSpPr txBox="1">
            <a:spLocks/>
          </p:cNvSpPr>
          <p:nvPr/>
        </p:nvSpPr>
        <p:spPr>
          <a:xfrm>
            <a:off x="4721234" y="1712623"/>
            <a:ext cx="7116219" cy="404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project will focus on the right-hand shifter, which is attached to the rear derailleur with a cable and shifts its position depending on the cable’s tension.</a:t>
            </a:r>
          </a:p>
        </p:txBody>
      </p:sp>
    </p:spTree>
    <p:extLst>
      <p:ext uri="{BB962C8B-B14F-4D97-AF65-F5344CB8AC3E}">
        <p14:creationId xmlns:p14="http://schemas.microsoft.com/office/powerpoint/2010/main" val="396017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74B3F-4A9C-4B33-CF33-2D11A121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market solution (optimization)</a:t>
            </a:r>
          </a:p>
        </p:txBody>
      </p:sp>
      <p:pic>
        <p:nvPicPr>
          <p:cNvPr id="3074" name="Picture 2" descr="Derailleur - Wikipedia">
            <a:extLst>
              <a:ext uri="{FF2B5EF4-FFF2-40B4-BE49-F238E27FC236}">
                <a16:creationId xmlns:a16="http://schemas.microsoft.com/office/drawing/2014/main" id="{91720C15-BC69-0D59-1A4B-63D6FE509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4008268" cy="321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grid Components brings back Rasta rear derailleur love - Bikerumor">
            <a:extLst>
              <a:ext uri="{FF2B5EF4-FFF2-40B4-BE49-F238E27FC236}">
                <a16:creationId xmlns:a16="http://schemas.microsoft.com/office/drawing/2014/main" id="{5EF33D8C-05A5-AF39-9CFC-5E52B0327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1" t="31667" r="8576" b="25069"/>
          <a:stretch/>
        </p:blipFill>
        <p:spPr bwMode="auto">
          <a:xfrm>
            <a:off x="6296488" y="3551795"/>
            <a:ext cx="5829300" cy="29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5BD1CA0-560F-7EF7-72E9-23B40A12338F}"/>
              </a:ext>
            </a:extLst>
          </p:cNvPr>
          <p:cNvSpPr/>
          <p:nvPr/>
        </p:nvSpPr>
        <p:spPr>
          <a:xfrm>
            <a:off x="5494705" y="4754325"/>
            <a:ext cx="686946" cy="5619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060318-EFCA-B829-73E9-3B98027510BD}"/>
              </a:ext>
            </a:extLst>
          </p:cNvPr>
          <p:cNvSpPr txBox="1"/>
          <p:nvPr/>
        </p:nvSpPr>
        <p:spPr>
          <a:xfrm>
            <a:off x="10068388" y="6487738"/>
            <a:ext cx="297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Ingrid </a:t>
            </a:r>
            <a:r>
              <a:rPr lang="es-MX" sz="1400" dirty="0" err="1"/>
              <a:t>Components</a:t>
            </a:r>
            <a:r>
              <a:rPr lang="es-MX" sz="1400" dirty="0"/>
              <a:t>, 2022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B2A382-3056-CBE1-50F6-0AECC2FB679A}"/>
              </a:ext>
            </a:extLst>
          </p:cNvPr>
          <p:cNvSpPr txBox="1"/>
          <p:nvPr/>
        </p:nvSpPr>
        <p:spPr>
          <a:xfrm>
            <a:off x="1371600" y="6487737"/>
            <a:ext cx="297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Keithonearth</a:t>
            </a:r>
            <a:r>
              <a:rPr lang="es-MX" sz="1400" dirty="0"/>
              <a:t>, 2009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62ED3BA-0CBC-F31B-5C3E-A4B9FCE53090}"/>
              </a:ext>
            </a:extLst>
          </p:cNvPr>
          <p:cNvSpPr txBox="1">
            <a:spLocks/>
          </p:cNvSpPr>
          <p:nvPr/>
        </p:nvSpPr>
        <p:spPr>
          <a:xfrm>
            <a:off x="1482824" y="1687439"/>
            <a:ext cx="10568278" cy="404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modern applications, the front derailleur at the crankset is ditched to make a lighter and easier to maintain mechanism.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Thus, the project will focus on the rear derailleur shifting only, as seen on the image on the right.</a:t>
            </a:r>
          </a:p>
        </p:txBody>
      </p:sp>
    </p:spTree>
    <p:extLst>
      <p:ext uri="{BB962C8B-B14F-4D97-AF65-F5344CB8AC3E}">
        <p14:creationId xmlns:p14="http://schemas.microsoft.com/office/powerpoint/2010/main" val="57003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9A3C8B-2AC2-9E00-1A9B-4A4EA328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s-MX" sz="2800"/>
              <a:t>Focus</a:t>
            </a:r>
          </a:p>
        </p:txBody>
      </p:sp>
      <p:pic>
        <p:nvPicPr>
          <p:cNvPr id="4" name="Picture 4" descr="GR300 Titanium Gravel Bike - Lynskey Performance Designs">
            <a:extLst>
              <a:ext uri="{FF2B5EF4-FFF2-40B4-BE49-F238E27FC236}">
                <a16:creationId xmlns:a16="http://schemas.microsoft.com/office/drawing/2014/main" id="{FA15089A-F4AA-6580-886D-E8F82629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125998"/>
            <a:ext cx="6900380" cy="46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CE470C-F097-F5A0-C3C7-0993BE0A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Rear shifting only.</a:t>
            </a:r>
          </a:p>
          <a:p>
            <a:r>
              <a:rPr lang="en-US" sz="1600" dirty="0"/>
              <a:t>Using a 9-speed cassette.</a:t>
            </a:r>
          </a:p>
          <a:p>
            <a:r>
              <a:rPr lang="en-US" sz="1600" dirty="0"/>
              <a:t>Use the original derailleur.</a:t>
            </a:r>
          </a:p>
          <a:p>
            <a:r>
              <a:rPr lang="en-US" sz="1600" dirty="0"/>
              <a:t>(Use the original shifter.)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1DA43D-9FB8-3D7A-575D-FDF22584986B}"/>
              </a:ext>
            </a:extLst>
          </p:cNvPr>
          <p:cNvSpPr txBox="1"/>
          <p:nvPr/>
        </p:nvSpPr>
        <p:spPr>
          <a:xfrm>
            <a:off x="5253409" y="5732001"/>
            <a:ext cx="297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Linskey</a:t>
            </a:r>
            <a:r>
              <a:rPr lang="es-MX" sz="1400" dirty="0"/>
              <a:t> Performance, 2022</a:t>
            </a:r>
          </a:p>
        </p:txBody>
      </p:sp>
    </p:spTree>
    <p:extLst>
      <p:ext uri="{BB962C8B-B14F-4D97-AF65-F5344CB8AC3E}">
        <p14:creationId xmlns:p14="http://schemas.microsoft.com/office/powerpoint/2010/main" val="310913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8E11F-BC26-F46A-20A6-7998C9A3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market solutions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AB1F1-22D4-2822-7F1E-CD09A642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572664" cy="3581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Although there are already some solutions on the market, these have quite a few disadvantages:</a:t>
            </a:r>
          </a:p>
          <a:p>
            <a:r>
              <a:rPr lang="en-US" dirty="0"/>
              <a:t>Proprietary systems</a:t>
            </a:r>
          </a:p>
          <a:p>
            <a:pPr lvl="1"/>
            <a:r>
              <a:rPr lang="en-US" dirty="0"/>
              <a:t>Only work if using the same brand as the cassette, chain, and crank.</a:t>
            </a:r>
          </a:p>
          <a:p>
            <a:r>
              <a:rPr lang="en-US" dirty="0"/>
              <a:t>Prices ranging from $749 - $2690</a:t>
            </a:r>
          </a:p>
          <a:p>
            <a:pPr lvl="1"/>
            <a:r>
              <a:rPr lang="en-US" dirty="0"/>
              <a:t>Depending on the brand, speeds, and complexity.</a:t>
            </a:r>
          </a:p>
          <a:p>
            <a:r>
              <a:rPr lang="en-US" dirty="0"/>
              <a:t>Low competition</a:t>
            </a:r>
          </a:p>
          <a:p>
            <a:pPr lvl="1"/>
            <a:r>
              <a:rPr lang="en-US" dirty="0"/>
              <a:t>There are only two main brands on the market.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SRAM Red eTap ushers in wireless shifting era - BikeRadar">
            <a:extLst>
              <a:ext uri="{FF2B5EF4-FFF2-40B4-BE49-F238E27FC236}">
                <a16:creationId xmlns:a16="http://schemas.microsoft.com/office/drawing/2014/main" id="{888EDDDC-01EA-D542-35F2-C3BDF357F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4445" r="38646"/>
          <a:stretch/>
        </p:blipFill>
        <p:spPr bwMode="auto">
          <a:xfrm>
            <a:off x="7010401" y="1901880"/>
            <a:ext cx="4324350" cy="43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C332CB-8DA3-C3AA-1A7A-5A6957F04AAE}"/>
              </a:ext>
            </a:extLst>
          </p:cNvPr>
          <p:cNvSpPr txBox="1"/>
          <p:nvPr/>
        </p:nvSpPr>
        <p:spPr>
          <a:xfrm>
            <a:off x="9172576" y="6251519"/>
            <a:ext cx="2865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SRAM RED ETAP AXS, 2022</a:t>
            </a:r>
          </a:p>
        </p:txBody>
      </p:sp>
    </p:spTree>
    <p:extLst>
      <p:ext uri="{BB962C8B-B14F-4D97-AF65-F5344CB8AC3E}">
        <p14:creationId xmlns:p14="http://schemas.microsoft.com/office/powerpoint/2010/main" val="419176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 descr="Tricycle outline">
            <a:extLst>
              <a:ext uri="{FF2B5EF4-FFF2-40B4-BE49-F238E27FC236}">
                <a16:creationId xmlns:a16="http://schemas.microsoft.com/office/drawing/2014/main" id="{7270D63D-6063-8FF5-13F6-CDF899AC7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0695" y="1186087"/>
            <a:ext cx="10333054" cy="6644333"/>
          </a:xfrm>
          <a:prstGeom prst="rect">
            <a:avLst/>
          </a:prstGeom>
        </p:spPr>
      </p:pic>
      <p:pic>
        <p:nvPicPr>
          <p:cNvPr id="9" name="Graphic 8" descr="Single gear outline">
            <a:extLst>
              <a:ext uri="{FF2B5EF4-FFF2-40B4-BE49-F238E27FC236}">
                <a16:creationId xmlns:a16="http://schemas.microsoft.com/office/drawing/2014/main" id="{C07129C2-CB1C-C00A-B32E-0C27FC260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393" y="4686301"/>
            <a:ext cx="2194208" cy="21942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2726E3-E150-710C-BDDF-56C3CA83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0F06BC-FD90-A43F-C9B2-43165FA06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Compatible with most systems.</a:t>
            </a:r>
          </a:p>
          <a:p>
            <a:r>
              <a:rPr lang="en-US" dirty="0"/>
              <a:t>Budget friendly.</a:t>
            </a:r>
            <a:endParaRPr lang="es-MX" dirty="0"/>
          </a:p>
          <a:p>
            <a:r>
              <a:rPr lang="en-US" dirty="0"/>
              <a:t>Easy to service.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AAA4504-6537-7C0F-6BED-6F02334BAA86}"/>
              </a:ext>
            </a:extLst>
          </p:cNvPr>
          <p:cNvSpPr/>
          <p:nvPr/>
        </p:nvSpPr>
        <p:spPr>
          <a:xfrm>
            <a:off x="2175029" y="4758431"/>
            <a:ext cx="1518082" cy="110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 derailleur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EFF453C-1B98-752D-7785-9ACAFE7C8739}"/>
              </a:ext>
            </a:extLst>
          </p:cNvPr>
          <p:cNvSpPr/>
          <p:nvPr/>
        </p:nvSpPr>
        <p:spPr>
          <a:xfrm>
            <a:off x="4884198" y="4758430"/>
            <a:ext cx="1518082" cy="110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Shifting module</a:t>
            </a:r>
          </a:p>
          <a:p>
            <a:pPr algn="ctr"/>
            <a:r>
              <a:rPr lang="en-US" sz="1200" dirty="0"/>
              <a:t>Receiver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31F6B58-997D-D3AD-F55E-9CAE1CCDEE4F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3693111" y="5312915"/>
            <a:ext cx="119108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0FAD53B-9989-3F60-7224-98FC79CE5FE6}"/>
              </a:ext>
            </a:extLst>
          </p:cNvPr>
          <p:cNvSpPr/>
          <p:nvPr/>
        </p:nvSpPr>
        <p:spPr>
          <a:xfrm>
            <a:off x="7497232" y="2144141"/>
            <a:ext cx="1518082" cy="110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Shifter controller</a:t>
            </a:r>
          </a:p>
          <a:p>
            <a:pPr algn="ctr"/>
            <a:r>
              <a:rPr lang="en-US" sz="1200" dirty="0"/>
              <a:t>Transmitter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52CC2A-B3DD-26CD-BC2B-105FD5B2F720}"/>
              </a:ext>
            </a:extLst>
          </p:cNvPr>
          <p:cNvSpPr txBox="1"/>
          <p:nvPr/>
        </p:nvSpPr>
        <p:spPr>
          <a:xfrm>
            <a:off x="4041642" y="5035915"/>
            <a:ext cx="2194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Cable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B3B04A5-7BC0-C636-6EFF-98747639189E}"/>
              </a:ext>
            </a:extLst>
          </p:cNvPr>
          <p:cNvSpPr txBox="1"/>
          <p:nvPr/>
        </p:nvSpPr>
        <p:spPr>
          <a:xfrm>
            <a:off x="6402278" y="3694849"/>
            <a:ext cx="2194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Signal</a:t>
            </a:r>
          </a:p>
        </p:txBody>
      </p:sp>
      <p:pic>
        <p:nvPicPr>
          <p:cNvPr id="11" name="Graphic 10" descr="Processor outline">
            <a:extLst>
              <a:ext uri="{FF2B5EF4-FFF2-40B4-BE49-F238E27FC236}">
                <a16:creationId xmlns:a16="http://schemas.microsoft.com/office/drawing/2014/main" id="{5526D983-3489-48F8-270C-06607C67C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3363" y="5468867"/>
            <a:ext cx="914400" cy="914400"/>
          </a:xfrm>
          <a:prstGeom prst="rect">
            <a:avLst/>
          </a:prstGeom>
        </p:spPr>
      </p:pic>
      <p:pic>
        <p:nvPicPr>
          <p:cNvPr id="20" name="Graphic 19" descr="Processor with solid fill">
            <a:extLst>
              <a:ext uri="{FF2B5EF4-FFF2-40B4-BE49-F238E27FC236}">
                <a16:creationId xmlns:a16="http://schemas.microsoft.com/office/drawing/2014/main" id="{285F657C-AA54-9A75-DB93-AEBB19CC4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8765" y="2840678"/>
            <a:ext cx="914400" cy="914400"/>
          </a:xfrm>
          <a:prstGeom prst="rect">
            <a:avLst/>
          </a:prstGeom>
        </p:spPr>
      </p:pic>
      <p:pic>
        <p:nvPicPr>
          <p:cNvPr id="22" name="Graphic 21" descr="Wireless outline">
            <a:extLst>
              <a:ext uri="{FF2B5EF4-FFF2-40B4-BE49-F238E27FC236}">
                <a16:creationId xmlns:a16="http://schemas.microsoft.com/office/drawing/2014/main" id="{58A4C128-6513-E368-1B78-98820738F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713001" y="3162300"/>
            <a:ext cx="914400" cy="914400"/>
          </a:xfrm>
          <a:prstGeom prst="rect">
            <a:avLst/>
          </a:prstGeom>
        </p:spPr>
      </p:pic>
      <p:pic>
        <p:nvPicPr>
          <p:cNvPr id="24" name="Graphic 23" descr="Satellite dish outline">
            <a:extLst>
              <a:ext uri="{FF2B5EF4-FFF2-40B4-BE49-F238E27FC236}">
                <a16:creationId xmlns:a16="http://schemas.microsoft.com/office/drawing/2014/main" id="{87FE6996-0084-553C-4666-A51D5F03B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9963" y="4177654"/>
            <a:ext cx="661200" cy="661200"/>
          </a:xfrm>
          <a:prstGeom prst="rect">
            <a:avLst/>
          </a:prstGeom>
        </p:spPr>
      </p:pic>
      <p:pic>
        <p:nvPicPr>
          <p:cNvPr id="28" name="Graphic 27" descr="Battery charging outline">
            <a:extLst>
              <a:ext uri="{FF2B5EF4-FFF2-40B4-BE49-F238E27FC236}">
                <a16:creationId xmlns:a16="http://schemas.microsoft.com/office/drawing/2014/main" id="{73EE7E4D-314B-97A4-0BBE-9E46BA47FB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6008" y="5468867"/>
            <a:ext cx="501812" cy="501812"/>
          </a:xfrm>
          <a:prstGeom prst="rect">
            <a:avLst/>
          </a:prstGeom>
        </p:spPr>
      </p:pic>
      <p:pic>
        <p:nvPicPr>
          <p:cNvPr id="30" name="Graphic 29" descr="Battery charging outline">
            <a:extLst>
              <a:ext uri="{FF2B5EF4-FFF2-40B4-BE49-F238E27FC236}">
                <a16:creationId xmlns:a16="http://schemas.microsoft.com/office/drawing/2014/main" id="{E06553A3-6026-4C02-E02E-7FD3A91222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53932" y="2927188"/>
            <a:ext cx="501812" cy="5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66A5E-90B9-42E7-0464-7F9469081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Main</a:t>
            </a:r>
            <a:r>
              <a:rPr lang="es-MX" dirty="0"/>
              <a:t> </a:t>
            </a:r>
            <a:r>
              <a:rPr lang="es-MX" dirty="0" err="1"/>
              <a:t>elements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3629E7-C8E1-AD87-F081-8AC39ACA0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310109" cy="3581400"/>
          </a:xfrm>
        </p:spPr>
        <p:txBody>
          <a:bodyPr/>
          <a:lstStyle/>
          <a:p>
            <a:r>
              <a:rPr lang="en-US" dirty="0"/>
              <a:t>Shifting module</a:t>
            </a:r>
          </a:p>
          <a:p>
            <a:pPr lvl="1"/>
            <a:r>
              <a:rPr lang="en-US" dirty="0"/>
              <a:t>Electric motor</a:t>
            </a:r>
          </a:p>
          <a:p>
            <a:pPr lvl="1"/>
            <a:r>
              <a:rPr lang="en-US" dirty="0"/>
              <a:t>(Gearing)</a:t>
            </a:r>
          </a:p>
          <a:p>
            <a:pPr lvl="1"/>
            <a:r>
              <a:rPr lang="en-US" dirty="0"/>
              <a:t>Microcontroller</a:t>
            </a:r>
          </a:p>
          <a:p>
            <a:pPr lvl="1"/>
            <a:r>
              <a:rPr lang="en-US" dirty="0"/>
              <a:t>Signal receiver</a:t>
            </a:r>
          </a:p>
          <a:p>
            <a:pPr lvl="1"/>
            <a:r>
              <a:rPr lang="es-MX" dirty="0"/>
              <a:t>3D </a:t>
            </a:r>
            <a:r>
              <a:rPr lang="en-US" dirty="0"/>
              <a:t>printed</a:t>
            </a:r>
            <a:r>
              <a:rPr lang="es-MX" dirty="0"/>
              <a:t> case</a:t>
            </a:r>
          </a:p>
          <a:p>
            <a:pPr lvl="1"/>
            <a:r>
              <a:rPr lang="en-US" dirty="0"/>
              <a:t>Mounting bracket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Power management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6CF2EC4-D229-D662-5951-5D5334CBB989}"/>
              </a:ext>
            </a:extLst>
          </p:cNvPr>
          <p:cNvSpPr txBox="1">
            <a:spLocks/>
          </p:cNvSpPr>
          <p:nvPr/>
        </p:nvSpPr>
        <p:spPr>
          <a:xfrm>
            <a:off x="6172200" y="2286000"/>
            <a:ext cx="431010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Shifter controller</a:t>
            </a:r>
          </a:p>
          <a:p>
            <a:pPr lvl="1"/>
            <a:r>
              <a:rPr lang="en-US" dirty="0"/>
              <a:t>Signal transmitter</a:t>
            </a:r>
          </a:p>
          <a:p>
            <a:pPr lvl="1"/>
            <a:r>
              <a:rPr lang="es-MX" dirty="0"/>
              <a:t>3D </a:t>
            </a:r>
            <a:r>
              <a:rPr lang="en-US" dirty="0"/>
              <a:t>printed shifter</a:t>
            </a:r>
            <a:endParaRPr lang="es-MX" dirty="0"/>
          </a:p>
          <a:p>
            <a:pPr lvl="1"/>
            <a:r>
              <a:rPr lang="en-US" dirty="0"/>
              <a:t>Mounting bracket</a:t>
            </a:r>
          </a:p>
          <a:p>
            <a:pPr lvl="1"/>
            <a:r>
              <a:rPr lang="en-US" dirty="0"/>
              <a:t>2 shifting buttons</a:t>
            </a:r>
          </a:p>
          <a:p>
            <a:pPr lvl="1"/>
            <a:r>
              <a:rPr lang="en-US" dirty="0"/>
              <a:t>2 tunning buttons</a:t>
            </a:r>
          </a:p>
          <a:p>
            <a:pPr lvl="1"/>
            <a:r>
              <a:rPr lang="en-US" dirty="0"/>
              <a:t>Battery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5E1882F-905E-963B-F66A-5E81559F2597}"/>
              </a:ext>
            </a:extLst>
          </p:cNvPr>
          <p:cNvSpPr txBox="1">
            <a:spLocks/>
          </p:cNvSpPr>
          <p:nvPr/>
        </p:nvSpPr>
        <p:spPr>
          <a:xfrm>
            <a:off x="5874058" y="4453631"/>
            <a:ext cx="431010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3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355C2-3400-8B97-D6A2-A86A1FD2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Scope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03EEE0-BC01-B3F5-5CEA-E7F6C7F9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mechanical and electrical requirements.</a:t>
            </a:r>
          </a:p>
          <a:p>
            <a:r>
              <a:rPr lang="en-US" dirty="0"/>
              <a:t>Build the shifting module.</a:t>
            </a:r>
          </a:p>
          <a:p>
            <a:r>
              <a:rPr lang="en-US" dirty="0"/>
              <a:t>Build the shifter controller.</a:t>
            </a:r>
          </a:p>
          <a:p>
            <a:r>
              <a:rPr lang="en-US" dirty="0"/>
              <a:t>Assemble a working prototype.</a:t>
            </a:r>
          </a:p>
          <a:p>
            <a:r>
              <a:rPr lang="en-US" dirty="0"/>
              <a:t>Documentation.</a:t>
            </a:r>
          </a:p>
          <a:p>
            <a:r>
              <a:rPr lang="en-US" dirty="0"/>
              <a:t>Estimate prices for mass production.</a:t>
            </a:r>
          </a:p>
        </p:txBody>
      </p:sp>
    </p:spTree>
    <p:extLst>
      <p:ext uri="{BB962C8B-B14F-4D97-AF65-F5344CB8AC3E}">
        <p14:creationId xmlns:p14="http://schemas.microsoft.com/office/powerpoint/2010/main" val="726542123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158</TotalTime>
  <Words>396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Recorte</vt:lpstr>
      <vt:lpstr>Wireless derailleur</vt:lpstr>
      <vt:lpstr>General objective</vt:lpstr>
      <vt:lpstr>Problem</vt:lpstr>
      <vt:lpstr>First market solution (optimization)</vt:lpstr>
      <vt:lpstr>Focus</vt:lpstr>
      <vt:lpstr>Current market solutions</vt:lpstr>
      <vt:lpstr>Proposed solution</vt:lpstr>
      <vt:lpstr>Main elements</vt:lpstr>
      <vt:lpstr>Scope</vt:lpstr>
      <vt:lpstr>V-Model Development process</vt:lpstr>
      <vt:lpstr>Engineering Diagram</vt:lpstr>
      <vt:lpstr>Questions?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rear derailleur</dc:title>
  <dc:creator>Malou Lizárraga.</dc:creator>
  <cp:lastModifiedBy>Ian Raúl Huerta Gutiérrez</cp:lastModifiedBy>
  <cp:revision>25</cp:revision>
  <dcterms:created xsi:type="dcterms:W3CDTF">2022-08-17T17:32:04Z</dcterms:created>
  <dcterms:modified xsi:type="dcterms:W3CDTF">2022-09-01T00:15:47Z</dcterms:modified>
</cp:coreProperties>
</file>